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2"/>
  </p:notesMasterIdLst>
  <p:sldIdLst>
    <p:sldId id="305" r:id="rId2"/>
    <p:sldId id="290" r:id="rId3"/>
    <p:sldId id="257" r:id="rId4"/>
    <p:sldId id="289" r:id="rId5"/>
    <p:sldId id="260" r:id="rId6"/>
    <p:sldId id="292" r:id="rId7"/>
    <p:sldId id="291" r:id="rId8"/>
    <p:sldId id="261" r:id="rId9"/>
    <p:sldId id="264" r:id="rId10"/>
    <p:sldId id="293" r:id="rId11"/>
    <p:sldId id="294" r:id="rId12"/>
    <p:sldId id="295" r:id="rId13"/>
    <p:sldId id="268" r:id="rId14"/>
    <p:sldId id="296" r:id="rId15"/>
    <p:sldId id="297" r:id="rId16"/>
    <p:sldId id="258" r:id="rId17"/>
    <p:sldId id="299" r:id="rId18"/>
    <p:sldId id="300" r:id="rId19"/>
    <p:sldId id="262" r:id="rId20"/>
    <p:sldId id="298" r:id="rId21"/>
    <p:sldId id="288" r:id="rId22"/>
    <p:sldId id="304" r:id="rId23"/>
    <p:sldId id="302" r:id="rId24"/>
    <p:sldId id="307" r:id="rId25"/>
    <p:sldId id="267" r:id="rId26"/>
    <p:sldId id="284" r:id="rId27"/>
    <p:sldId id="285" r:id="rId28"/>
    <p:sldId id="272" r:id="rId29"/>
    <p:sldId id="273" r:id="rId30"/>
    <p:sldId id="27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96053"/>
  </p:normalViewPr>
  <p:slideViewPr>
    <p:cSldViewPr snapToGrid="0" snapToObjects="1">
      <p:cViewPr varScale="1">
        <p:scale>
          <a:sx n="58" d="100"/>
          <a:sy n="58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4E917-86C6-4B61-8A9E-4FD7A7432D28}" type="datetimeFigureOut">
              <a:rPr lang="en-MY" smtClean="0"/>
              <a:t>31/12/2021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4185-A17B-4AA2-B8E5-7D51FE58A03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6034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Allow audience to explore the scenario and focus on few differential diagnosis. However, at the end to emphasise the important question of probable dengue.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44185-A17B-4AA2-B8E5-7D51FE58A03A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7158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Allow audience to explore the scenario and focus on few differential diagnosis. However, at the end to emphasise the important question of probable dengue.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44185-A17B-4AA2-B8E5-7D51FE58A03A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6063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Page 4 CPG Dic2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44185-A17B-4AA2-B8E5-7D51FE58A03A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08723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CF24-B14E-46EF-8D6D-CC8B99F8A706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37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7507-8D9F-4224-A3C9-A0007FD2FCEF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C9F27-A5D8-4AF2-9B5A-B8A2D615B0B9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7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2B93-8299-4A6B-A152-E6DEDD4FB3D5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7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BA4E54-3967-4E0A-A29D-09A2865B5661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5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4F8-C33F-4800-9FFE-1C177687133D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7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A75-EDD3-4705-BA63-FC2CB36BACBF}" type="datetime1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0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09F0-9759-4354-A92D-748E1C2F036E}" type="datetime1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2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B8A2-31CA-4376-88D2-0AE09E8DA4B4}" type="datetime1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3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3B543-1D19-443C-97E7-8A4E006D5EA2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0876A98C-4B43-40A2-AA6E-722FBDE45469}" type="datetime1">
              <a:rPr lang="en-US" smtClean="0"/>
              <a:t>12/31/2021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0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E863C39-CE02-4576-AB7E-388E909B20AF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403DE4B-1027-584F-9109-32EE953B6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41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226E-AC62-AE42-A533-DEB5C66B7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r>
              <a:rPr lang="en-US" sz="5800" dirty="0"/>
              <a:t>CASE DISCUSSION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721AC4-9680-B143-B338-3253FA343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389119"/>
            <a:ext cx="8636000" cy="151171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95FDA-F941-4D25-84A3-25872E74C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5D08DE-B2EB-49DD-BF1B-9C8BC03A4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3025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Q2 : What is the current diagnosis?</a:t>
            </a:r>
            <a:r>
              <a:rPr lang="en-US" sz="5400" dirty="0"/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8AA01C-6549-4479-9122-E3CF8233C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7B41E-AE66-48C6-ABAA-8B1AE66D3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77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D8D3E-146E-4FD9-A8DA-4EBD5881A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2624328"/>
            <a:ext cx="11183388" cy="1609344"/>
          </a:xfrm>
        </p:spPr>
        <p:txBody>
          <a:bodyPr>
            <a:normAutofit/>
          </a:bodyPr>
          <a:lstStyle/>
          <a:p>
            <a:pPr algn="ctr"/>
            <a:r>
              <a:rPr lang="en-MY" sz="4400" dirty="0"/>
              <a:t>Dengue Fever in Defervescence Phase with Warning Signs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D95563-99D6-489B-BCB4-7D5081D72BAB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B1E459-E019-4406-B317-96C2BD72F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EE8A9-7667-4106-96B0-19144E91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783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EB7C009-56D7-4403-A7FD-A0A3B7792DDC}"/>
              </a:ext>
            </a:extLst>
          </p:cNvPr>
          <p:cNvSpPr txBox="1"/>
          <p:nvPr/>
        </p:nvSpPr>
        <p:spPr>
          <a:xfrm>
            <a:off x="9153976" y="2078332"/>
            <a:ext cx="247719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set of clinical parameters usually precedes manifestations of shock.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F3F4C876-0B0A-4F54-B65B-E6EED411F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1024127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2 -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E08274-7689-404E-9AF0-3B1BC97C1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2DED5D-CAA4-4037-9AE5-7E252B4E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BF5808-EAD4-491F-8DF6-56F2BEDC4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2078332"/>
            <a:ext cx="8552933" cy="455957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E309EA5-1E0A-4D22-A4C7-B1DDF88D8991}"/>
              </a:ext>
            </a:extLst>
          </p:cNvPr>
          <p:cNvSpPr/>
          <p:nvPr/>
        </p:nvSpPr>
        <p:spPr>
          <a:xfrm>
            <a:off x="407569" y="2502764"/>
            <a:ext cx="3083776" cy="1437469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08AD6C-6FED-4FE8-86DC-382BD27EC804}"/>
              </a:ext>
            </a:extLst>
          </p:cNvPr>
          <p:cNvSpPr/>
          <p:nvPr/>
        </p:nvSpPr>
        <p:spPr>
          <a:xfrm>
            <a:off x="407569" y="4714661"/>
            <a:ext cx="3083776" cy="522356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0066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A5E091E5-6AF6-468F-85BD-2E230B2EA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3640973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2 -</a:t>
            </a:r>
            <a:r>
              <a:rPr lang="en-US" baseline="-25000" dirty="0"/>
              <a:t>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59018B-ECBB-47EA-A9E9-7D43167FC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383619-90DE-44DF-B9AD-2B638AE2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24A4CC-E4A6-4CB1-AE63-90D830C90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903" y="609733"/>
            <a:ext cx="6718305" cy="5562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B873206-6DC2-419F-A570-31179C6F3344}"/>
              </a:ext>
            </a:extLst>
          </p:cNvPr>
          <p:cNvSpPr/>
          <p:nvPr/>
        </p:nvSpPr>
        <p:spPr>
          <a:xfrm>
            <a:off x="6633556" y="1199006"/>
            <a:ext cx="1695797" cy="4470274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088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B8DF958-32DA-401D-8DE3-2289DAE501BB}"/>
              </a:ext>
            </a:extLst>
          </p:cNvPr>
          <p:cNvSpPr txBox="1"/>
          <p:nvPr/>
        </p:nvSpPr>
        <p:spPr>
          <a:xfrm>
            <a:off x="504306" y="2066715"/>
            <a:ext cx="516102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25" indent="-365125" algn="just">
              <a:buFont typeface="Arial" panose="020B0604020202020204" pitchFamily="34" charset="0"/>
              <a:buChar char="•"/>
            </a:pPr>
            <a:r>
              <a:rPr lang="en-MY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Critical</a:t>
            </a:r>
            <a:r>
              <a:rPr lang="en-MY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phase usually begins after the third (or earlier) day of illness but can be as late as day </a:t>
            </a:r>
            <a:r>
              <a:rPr lang="en-MY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8</a:t>
            </a:r>
            <a:r>
              <a:rPr lang="en-MY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illness.</a:t>
            </a: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365125" indent="-365125" algn="just">
              <a:buFont typeface="Arial" panose="020B0604020202020204" pitchFamily="34" charset="0"/>
              <a:buChar char="•"/>
            </a:pPr>
            <a:r>
              <a:rPr lang="en-MY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It typically occurs around the time of defervescence (temperature drops to &amp; remains below 38ºC)</a:t>
            </a:r>
            <a:endParaRPr lang="en-MY" sz="3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332117-A6AE-4310-A0C2-C7598D58F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4218915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2 -</a:t>
            </a:r>
            <a:r>
              <a:rPr lang="en-US" baseline="-25000" dirty="0"/>
              <a:t>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8D21B6-5CB2-4B66-9D0E-B7B6C6228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5930F8-480B-4C67-9699-691D2AD9B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D1242-DEEE-48CE-BB3C-30368062F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541" y="415193"/>
            <a:ext cx="6119220" cy="585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61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Q3 : What is your next plan of action?</a:t>
            </a:r>
            <a:r>
              <a:rPr lang="en-US" sz="5400" dirty="0"/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23461D-974F-47D6-AD03-56735B5AA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4BA42-821A-49ED-92F3-81CE9A995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27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1D734174-B41F-440F-B25E-763BF4B97EB2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4FBE04-4FC1-4544-9057-3F0FE46CA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166B47-DC22-4B02-8F2D-E15BB011F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D726E7-ED72-4764-9453-30954A0AD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945" y="1895849"/>
            <a:ext cx="7072110" cy="47420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F7A49B-0ECA-4BF3-BBBA-51C441F9DFC1}"/>
              </a:ext>
            </a:extLst>
          </p:cNvPr>
          <p:cNvSpPr/>
          <p:nvPr/>
        </p:nvSpPr>
        <p:spPr>
          <a:xfrm>
            <a:off x="2559945" y="2644459"/>
            <a:ext cx="7072110" cy="1437469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29782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7C572-06B1-B74B-8BEC-CC58B46B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11680"/>
            <a:ext cx="11183388" cy="4361688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Patient is started on IV NS 7 ml/kg over 1 hour.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Reassessment: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 is less lethargic.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Temperature: 37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BP: 120/87 mmHg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99% under room air 	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PR: 95/min, good pulse volume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Warm peripheries, CRT &lt;2 secs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Hydration status: sunken eyes, coated tongue, normal skin turgor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C5F67A-F470-4320-B213-BF820D61597D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38EF45-E36A-4290-AF2A-17ECC711D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358FC-C460-4CA0-A279-CD015BAB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47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7C572-06B1-B74B-8BEC-CC58B46B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195" y="2020383"/>
            <a:ext cx="4682838" cy="4488873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Full blood count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Hb: 13 g/dL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HCT: 40%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Platelet count: 85,000/µL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TWC: 3,000/µL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20EA7A-DC7B-4AA1-865B-4A16D6519E71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Investigation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93B640-3467-4402-A8D1-03D9F31CD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31436-5F6D-47D3-8694-1778ED5B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18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35A4AD-5766-4B5C-93C9-AD1DBD365EA6}"/>
              </a:ext>
            </a:extLst>
          </p:cNvPr>
          <p:cNvSpPr txBox="1">
            <a:spLocks/>
          </p:cNvSpPr>
          <p:nvPr/>
        </p:nvSpPr>
        <p:spPr>
          <a:xfrm>
            <a:off x="1086195" y="4111472"/>
            <a:ext cx="4467956" cy="2244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65125" algn="l"/>
              </a:tabLs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Renal profile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Urea: 5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Sodium: 130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Potassium: 3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Creatinine: 50 µmol/L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D0A37D-CB8D-45B5-895D-64E109F110FB}"/>
              </a:ext>
            </a:extLst>
          </p:cNvPr>
          <p:cNvSpPr txBox="1">
            <a:spLocks/>
          </p:cNvSpPr>
          <p:nvPr/>
        </p:nvSpPr>
        <p:spPr>
          <a:xfrm>
            <a:off x="6286087" y="2020383"/>
            <a:ext cx="4819719" cy="20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Liver Function Test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AST: 164 U/L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ALT: 200 U/L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Total Bilirubin: 15 mmol/L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ALP: 30 U/L</a:t>
            </a:r>
          </a:p>
        </p:txBody>
      </p:sp>
    </p:spTree>
    <p:extLst>
      <p:ext uri="{BB962C8B-B14F-4D97-AF65-F5344CB8AC3E}">
        <p14:creationId xmlns:p14="http://schemas.microsoft.com/office/powerpoint/2010/main" val="2134481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1D16-7B08-0346-874C-589716775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dirty="0"/>
              <a:t>Q4: How would you further manage the patient?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44C425-6464-4A44-9645-551354799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D745E-A6A2-4F8E-963F-1BA7A68DD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6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B26945-1DD3-684C-80BC-5683C20A7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78182"/>
            <a:ext cx="11183388" cy="41687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5-year-old boy is admitted with 4 days history of fever, body aches &amp; vomiting. He has poor appetite but is able to drink when encouraged by mother. His investigations was done at health clinic &amp; results are as below: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Full blood count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Hb: 12 g/dL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HCT: 35%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TWC: 3,000/µL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Platelet count: 90,000/µL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Dengue Combo Test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NS1 Ag: +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IgG: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IgM: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F7963E6-1972-405F-B590-72D80E20C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1024127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Scenario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9E4E73-266C-4624-AB25-4C143870D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5AEBCA-41D9-44AF-99F3-E5495494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01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0571B-2266-4B89-A77D-670342966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11432"/>
            <a:ext cx="11183388" cy="416135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A: Continue IV NS 7 ml/kg for another hour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B: Reduce IV NS to maintenance rate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C: Give 10 ml/kg of NS over 1 hour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D: Correct 5% dehydration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E: Off all drips &amp; encourage orally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A18515-D6A7-48AB-88AF-E968A70628F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Select the best option:</a:t>
            </a:r>
            <a:endParaRPr lang="en-US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A6D41F-A943-4E42-90D5-B0829CBF5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0E26B-6142-4588-87A5-44F33FFA5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53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EE74669A-4B85-4C24-8673-485D0B4A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3674225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4</a:t>
            </a:r>
            <a:endParaRPr lang="en-US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FF0B4-052A-4A6F-885B-3B97E539C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519303-113B-4B0F-AD66-231FF0979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7D1548-E2BE-4463-8319-A27976C23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851" y="1326435"/>
            <a:ext cx="6613513" cy="48538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39F53E1-99FD-4227-98B5-F23AB95D2C2F}"/>
              </a:ext>
            </a:extLst>
          </p:cNvPr>
          <p:cNvSpPr/>
          <p:nvPr/>
        </p:nvSpPr>
        <p:spPr>
          <a:xfrm>
            <a:off x="5120639" y="2644459"/>
            <a:ext cx="3873731" cy="3628325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DE6690-28D7-4A06-87D5-AA8B497115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4213"/>
          <a:stretch/>
        </p:blipFill>
        <p:spPr>
          <a:xfrm>
            <a:off x="5214851" y="504633"/>
            <a:ext cx="6613513" cy="70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89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95B10E-0667-4365-ABF3-F3B62E405DBE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4 -</a:t>
            </a:r>
            <a:r>
              <a:rPr lang="en-US" baseline="-25000" dirty="0"/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3D297C-D9F1-429F-8156-7854702C8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868A1-8465-48E7-B128-5F53032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22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A6AA1E1-45D4-4A88-B0AE-74F01545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11432"/>
            <a:ext cx="11183388" cy="416135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A: Continue IV NS 7 ml/kg for another hour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B: Reduce IV NS to maintenance rate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C: Give 10 ml/kg of NS over 1 hour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Correct 5% dehydration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E: Off all drips &amp; encourage orally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85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AFDCC-B575-4A67-A5F1-B8ADF4399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33673"/>
            <a:ext cx="11183388" cy="4069911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On day 6 of illness, vomiting is still persisting and patient appears lethargic.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Vital signs: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Temperature: 37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BP: 120/87 mmHg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95% under room air 	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PR: 95/min, good pulse volume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Warm peripheries, CRT &lt;2 secs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Lungs: air entry reduced over right side up to mid-zone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Abdomen: mildly distended, hepatomegaly 4 cm, no localised area of tenderness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3702B8-69C4-4DD8-81C6-35198E8646A7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Further Progress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E21B12-ACE9-4247-895B-1AE1E8C64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9F9D7-CF91-454B-881D-5A457F865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7C572-06B1-B74B-8BEC-CC58B46B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429" y="2020383"/>
            <a:ext cx="4819719" cy="4488873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Full blood count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Hb: 12.5 g/dL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HCT: 39%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Platelet count: 80,000/µL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TWC: 2,500/µL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20EA7A-DC7B-4AA1-865B-4A16D6519E71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Investigation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93B640-3467-4402-A8D1-03D9F31CD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31436-5F6D-47D3-8694-1778ED5B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24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35A4AD-5766-4B5C-93C9-AD1DBD365EA6}"/>
              </a:ext>
            </a:extLst>
          </p:cNvPr>
          <p:cNvSpPr txBox="1">
            <a:spLocks/>
          </p:cNvSpPr>
          <p:nvPr/>
        </p:nvSpPr>
        <p:spPr>
          <a:xfrm>
            <a:off x="959429" y="4111472"/>
            <a:ext cx="4594722" cy="2244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65125" algn="l"/>
              </a:tabLs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Renal profile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Urea: 4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Sodium: 135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Potassium: 4 mmol/L</a:t>
            </a:r>
          </a:p>
          <a:p>
            <a:pPr marL="714375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Creatinine: 45 µmol/L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D0A37D-CB8D-45B5-895D-64E109F110FB}"/>
              </a:ext>
            </a:extLst>
          </p:cNvPr>
          <p:cNvSpPr txBox="1">
            <a:spLocks/>
          </p:cNvSpPr>
          <p:nvPr/>
        </p:nvSpPr>
        <p:spPr>
          <a:xfrm>
            <a:off x="6286087" y="2020383"/>
            <a:ext cx="4819719" cy="20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Liver Function Test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AST: 1,500 U/L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ALT: 2,000 U/L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Total Bilirubin: 20 mmol/L</a:t>
            </a:r>
          </a:p>
          <a:p>
            <a:pPr marL="714375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ALP: 300 U/L</a:t>
            </a:r>
          </a:p>
        </p:txBody>
      </p:sp>
    </p:spTree>
    <p:extLst>
      <p:ext uri="{BB962C8B-B14F-4D97-AF65-F5344CB8AC3E}">
        <p14:creationId xmlns:p14="http://schemas.microsoft.com/office/powerpoint/2010/main" val="224266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1C7317-B0C5-024C-B410-5500897917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7775" y="1379913"/>
            <a:ext cx="10291156" cy="2981076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Q5: What is the current diagnosis?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F455CE-A0EB-417D-857E-1DB5D23C0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BBD0E4-6CC2-4777-A728-90A25B1D7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56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0D7E5B-6C2D-4AFE-89FB-AF2073B023AF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534D0-4A9D-4F55-90B5-9BC0AC34C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2AED9-7711-44A6-A457-DF32698F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E49D3A-ACCD-44AF-962E-83A088AA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2061556"/>
            <a:ext cx="11183388" cy="4211228"/>
          </a:xfrm>
        </p:spPr>
        <p:txBody>
          <a:bodyPr>
            <a:normAutofit/>
          </a:bodyPr>
          <a:lstStyle/>
          <a:p>
            <a:pPr algn="ctr"/>
            <a:r>
              <a:rPr lang="en-MY" sz="4400" dirty="0"/>
              <a:t>Severe Dengue Fever with Organ Involvement </a:t>
            </a:r>
            <a:br>
              <a:rPr lang="en-MY" sz="4400" dirty="0"/>
            </a:br>
            <a:br>
              <a:rPr lang="en-MY" sz="4400" dirty="0"/>
            </a:br>
            <a:r>
              <a:rPr lang="en-MY" sz="4400" dirty="0"/>
              <a:t>(Day 6 of Illness):</a:t>
            </a:r>
            <a:br>
              <a:rPr lang="en-MY" sz="4400" dirty="0"/>
            </a:br>
            <a:r>
              <a:rPr lang="en-MY" sz="4400" dirty="0"/>
              <a:t>- right pleural effusion</a:t>
            </a:r>
            <a:br>
              <a:rPr lang="en-MY" sz="4400" dirty="0"/>
            </a:br>
            <a:r>
              <a:rPr lang="en-MY" sz="4400" dirty="0"/>
              <a:t>- hepatitis</a:t>
            </a:r>
          </a:p>
        </p:txBody>
      </p:sp>
    </p:spTree>
    <p:extLst>
      <p:ext uri="{BB962C8B-B14F-4D97-AF65-F5344CB8AC3E}">
        <p14:creationId xmlns:p14="http://schemas.microsoft.com/office/powerpoint/2010/main" val="2530723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BB21E5-FC9F-4C66-84D3-240E3A47BC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152"/>
          <a:stretch/>
        </p:blipFill>
        <p:spPr>
          <a:xfrm>
            <a:off x="7125077" y="101700"/>
            <a:ext cx="4320115" cy="6673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025F6F80-ABAE-4AFC-86D3-5971F73C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6" y="484632"/>
            <a:ext cx="5479486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5 -</a:t>
            </a:r>
            <a:r>
              <a:rPr lang="en-US" baseline="-25000" dirty="0"/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7011E-6C10-40A2-8CE4-355B0B7F2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03445-3129-4F57-8F97-1BC517D5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E60257-8576-4055-AF3C-77DCEA1EC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16" y="2406436"/>
            <a:ext cx="5317072" cy="36013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7CF2D4B-AFE5-47E5-B3B1-561E12FF3B28}"/>
              </a:ext>
            </a:extLst>
          </p:cNvPr>
          <p:cNvSpPr/>
          <p:nvPr/>
        </p:nvSpPr>
        <p:spPr>
          <a:xfrm>
            <a:off x="7361343" y="3907812"/>
            <a:ext cx="3837793" cy="392584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9523EF-BE7D-4BDB-A237-4FCE89F4A2B0}"/>
              </a:ext>
            </a:extLst>
          </p:cNvPr>
          <p:cNvSpPr/>
          <p:nvPr/>
        </p:nvSpPr>
        <p:spPr>
          <a:xfrm>
            <a:off x="7361343" y="4996854"/>
            <a:ext cx="3837793" cy="392584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C17F9FD-5E77-462A-BC0D-3B72153413AF}"/>
              </a:ext>
            </a:extLst>
          </p:cNvPr>
          <p:cNvSpPr/>
          <p:nvPr/>
        </p:nvSpPr>
        <p:spPr>
          <a:xfrm>
            <a:off x="5946154" y="3555270"/>
            <a:ext cx="979748" cy="651849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993910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2E4B81-B9DA-8C4F-851B-49D859ABC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1363287"/>
            <a:ext cx="10153995" cy="2925274"/>
          </a:xfrm>
        </p:spPr>
        <p:txBody>
          <a:bodyPr/>
          <a:lstStyle/>
          <a:p>
            <a:pPr algn="ctr"/>
            <a:r>
              <a:rPr lang="en-US" sz="5400" dirty="0"/>
              <a:t>Q6: How would you manage the patient next?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68390B-7FAC-48E3-BD1B-04C66FDB7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DB0AF2-DD81-495C-96B9-8E25C57E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45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90939B48-D0AC-4275-84AC-EC35530B962E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0068C2-F68B-4EFA-A9BE-0EFCC602F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6FC7D-C0BC-4FEE-BE49-E680F0A46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29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5E6C665-2AED-4C32-9B8C-8F36293A2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20383"/>
            <a:ext cx="11183387" cy="4488873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Administer supplementary oxygen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Continue maintenance IV NS until further assessment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Refer to high dependency care or intensive care unit for further monitoring</a:t>
            </a:r>
          </a:p>
        </p:txBody>
      </p:sp>
    </p:spTree>
    <p:extLst>
      <p:ext uri="{BB962C8B-B14F-4D97-AF65-F5344CB8AC3E}">
        <p14:creationId xmlns:p14="http://schemas.microsoft.com/office/powerpoint/2010/main" val="263343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B26945-1DD3-684C-80BC-5683C20A7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2566970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 is able to take oral fluids in the ward.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However, the next morning, he develops abdominal pain &amp; persistent vomiting. 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00F18C9-5BE8-4F97-94C4-2FF9D6F87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1024127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Scenario -</a:t>
            </a:r>
            <a:r>
              <a:rPr lang="en-US" baseline="-25000" dirty="0"/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1910ED-8F7B-41AB-90D9-A2468454E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28669D-6E85-485E-A4D6-0945F692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83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E2393-5F13-904F-BC61-33FA8AAD2F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422476" cy="2857111"/>
          </a:xfrm>
        </p:spPr>
        <p:txBody>
          <a:bodyPr/>
          <a:lstStyle/>
          <a:p>
            <a:r>
              <a:rPr lang="en-US" sz="8000" dirty="0"/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9EFB98-B8AB-448B-B2B8-052A0503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2B301-1380-4A28-8ABA-D2E1DB1E6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3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Q1 : What are the specific symptoms &amp; signs that you would like to assess further?</a:t>
            </a:r>
            <a:r>
              <a:rPr lang="en-US" sz="5400" dirty="0"/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8F4FCE-96BB-4416-AABE-113E9F2EE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173D8E-115F-47B1-BCEB-578EAACB4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1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7937-3C95-B946-82D5-C7E9EC196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Symptoms: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Persistent vomiting - frequency, amount, vomitus content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Abdominal pain - nature of abdominal pain (persistent/intermittent/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localisation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Fever - chills, rigor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Lethargy - activity level (active/normal)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Presence of any bleeding - gum bleeding, coffee ground vomitus, melaena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Shortness of breath </a:t>
            </a:r>
          </a:p>
          <a:p>
            <a:pPr marL="0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CE1A9C-0D47-464B-8EC5-1871DB9CF9B9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F025A-8B7A-4855-BEE6-998D19C1F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9DE66-907C-4E57-8E55-0F155F62E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42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7937-3C95-B946-82D5-C7E9EC196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Signs: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Conscious level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Hydration status - skin turgor, mucous membrane, urine output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Presence of bleeding in oral mucosa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Vital signs - blood pressure, pulse rate &amp; volume, capillary refill time (CRT), SpO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Abdominal examination to look for presence of hepatomegaly, tenderness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Lung examination to look for effusion</a:t>
            </a:r>
          </a:p>
          <a:p>
            <a:pPr marL="365125" lvl="1" indent="-36512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Peripheral examination to look for petechiae, bruises</a:t>
            </a:r>
          </a:p>
          <a:p>
            <a:pPr marL="0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D738AC-992C-4353-8D1D-03EE29707E0F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1 -</a:t>
            </a:r>
            <a:r>
              <a:rPr lang="en-US" baseline="-25000" dirty="0"/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DA6B11-2D70-41EA-B141-45B170AE5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FEB47-942D-4604-B206-CD87BDC4B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19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34C7E581-FA20-4821-B6BF-267DF23E5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6" y="484632"/>
            <a:ext cx="6616872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1 -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88ED75-A68A-4F5A-86FD-079B9CFC8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67ABC-5BFE-48EB-8622-03C04A7F3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94EB6D-F203-4B7C-A373-A67693B16C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83" r="40830"/>
          <a:stretch/>
        </p:blipFill>
        <p:spPr>
          <a:xfrm>
            <a:off x="8211494" y="152359"/>
            <a:ext cx="2915215" cy="66736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3B33C39-E754-48C8-83CF-AC5E31D71765}"/>
              </a:ext>
            </a:extLst>
          </p:cNvPr>
          <p:cNvSpPr/>
          <p:nvPr/>
        </p:nvSpPr>
        <p:spPr>
          <a:xfrm>
            <a:off x="8122135" y="2769975"/>
            <a:ext cx="3093931" cy="3141937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3E0516-0144-4468-866D-01A30599F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26" y="2216313"/>
            <a:ext cx="5856795" cy="3966932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0CE709B4-107F-4100-994D-6313445FDE2F}"/>
              </a:ext>
            </a:extLst>
          </p:cNvPr>
          <p:cNvSpPr/>
          <p:nvPr/>
        </p:nvSpPr>
        <p:spPr>
          <a:xfrm>
            <a:off x="6885533" y="3547930"/>
            <a:ext cx="979748" cy="651849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08160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EE129-A9C1-B84A-BA85-07274594B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36309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On day 5 of illness: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 has vomited 5 times in the past 24 hours - vomitus contain food particles, not coffee ground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 is unable to tolerate oral rehydration salts (ORS) provided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 complains of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generalised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abdominal pain since early morning</a:t>
            </a:r>
          </a:p>
          <a:p>
            <a:pPr marL="730250" lvl="3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pain does not subside with paracetamol</a:t>
            </a:r>
          </a:p>
          <a:p>
            <a:pPr marL="365125" lvl="1" indent="-3651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 is passing urine normally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EE747D-8E4C-47E8-8C0C-AC43140724DC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B08DD-F7EA-4999-854F-9B15BA6EE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B6F74-FDA5-465A-A656-F5FEC79D5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7C572-06B1-B74B-8BEC-CC58B46B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011680"/>
            <a:ext cx="11183388" cy="4361688"/>
          </a:xfrm>
        </p:spPr>
        <p:txBody>
          <a:bodyPr>
            <a:normAutofit fontScale="85000" lnSpcReduction="20000"/>
          </a:bodyPr>
          <a:lstStyle/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 is conscious &amp; orientated but lethargic.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Temperature: 37.1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BP: 130/80 mmHg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99% under room air 	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PR: 110/min, good pulse volume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Warm peripheries, CRT is &lt;2 secs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Hydration status: sunken eyes, coated tongue, normal skin turgor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Lungs: clear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Abdominal examination: hepatomegaly (liver 3 cm) &amp; tenderness over right hypochondrium, no ascites</a:t>
            </a:r>
          </a:p>
          <a:p>
            <a:pPr marL="365125" indent="-365125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Weight: 20 kg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61A83D-195E-4738-9DF4-36DA6B1DEE25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Examination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3459F7-2B84-4C96-BCB3-0962370B5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1BDAA-898A-4AAA-B5F5-0A6F703F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8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692</TotalTime>
  <Words>1086</Words>
  <Application>Microsoft Office PowerPoint</Application>
  <PresentationFormat>Widescreen</PresentationFormat>
  <Paragraphs>179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CASE DISCUSSION 2</vt:lpstr>
      <vt:lpstr>Scenario</vt:lpstr>
      <vt:lpstr>Scenario -2</vt:lpstr>
      <vt:lpstr>Q1 : What are the specific symptoms &amp; signs that you would like to assess further?  </vt:lpstr>
      <vt:lpstr>PowerPoint Presentation</vt:lpstr>
      <vt:lpstr>PowerPoint Presentation</vt:lpstr>
      <vt:lpstr>Answer 1 -3</vt:lpstr>
      <vt:lpstr>PowerPoint Presentation</vt:lpstr>
      <vt:lpstr>PowerPoint Presentation</vt:lpstr>
      <vt:lpstr>Q2 : What is the current diagnosis?  </vt:lpstr>
      <vt:lpstr>Dengue Fever in Defervescence Phase with Warning Signs</vt:lpstr>
      <vt:lpstr>Answer 2 -2</vt:lpstr>
      <vt:lpstr>Answer 2 -3</vt:lpstr>
      <vt:lpstr>Answer 2 -4</vt:lpstr>
      <vt:lpstr>Q3 : What is your next plan of action?  </vt:lpstr>
      <vt:lpstr>PowerPoint Presentation</vt:lpstr>
      <vt:lpstr>PowerPoint Presentation</vt:lpstr>
      <vt:lpstr>PowerPoint Presentation</vt:lpstr>
      <vt:lpstr>Q4: How would you further manage the patient?</vt:lpstr>
      <vt:lpstr>PowerPoint Presentation</vt:lpstr>
      <vt:lpstr>Answer 4</vt:lpstr>
      <vt:lpstr>PowerPoint Presentation</vt:lpstr>
      <vt:lpstr>PowerPoint Presentation</vt:lpstr>
      <vt:lpstr>PowerPoint Presentation</vt:lpstr>
      <vt:lpstr>Q5: What is the current diagnosis? </vt:lpstr>
      <vt:lpstr>Severe Dengue Fever with Organ Involvement   (Day 6 of Illness): - right pleural effusion - hepatitis</vt:lpstr>
      <vt:lpstr>Answer 5 -2</vt:lpstr>
      <vt:lpstr>Q6: How would you manage the patient next?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1</dc:title>
  <dc:creator>Dr Azwa Noor</dc:creator>
  <cp:lastModifiedBy>Siti Aishah Fadzilah</cp:lastModifiedBy>
  <cp:revision>50</cp:revision>
  <dcterms:created xsi:type="dcterms:W3CDTF">2021-01-11T04:38:50Z</dcterms:created>
  <dcterms:modified xsi:type="dcterms:W3CDTF">2021-12-31T04:26:41Z</dcterms:modified>
</cp:coreProperties>
</file>